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1" r:id="rId3"/>
    <p:sldId id="262" r:id="rId4"/>
    <p:sldId id="263" r:id="rId5"/>
    <p:sldId id="264" r:id="rId6"/>
    <p:sldId id="270" r:id="rId7"/>
    <p:sldId id="271" r:id="rId8"/>
    <p:sldId id="272" r:id="rId9"/>
    <p:sldId id="273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9" r:id="rId18"/>
    <p:sldId id="277" r:id="rId19"/>
    <p:sldId id="278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3d1" qsCatId="3D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tr-TR" b="1" cap="none" dirty="0"/>
            <a:t>İşbirliği Ortaklıkları Ve Küçük Ölçekli Ortaklıklar</a:t>
          </a:r>
          <a:endParaRPr lang="tr" b="1" cap="none" dirty="0"/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tr-TR" b="1" cap="none" dirty="0"/>
            <a:t>Gençlik Alanında Kapasite Geliştirme Projeleri</a:t>
          </a:r>
          <a:endParaRPr lang="tr" b="1" cap="none" dirty="0"/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tr-TR" b="1" cap="none" dirty="0"/>
            <a:t>Kar Amacı Gütmeyen Avrupa Spor Etkinlikleri</a:t>
          </a:r>
          <a:endParaRPr lang="tr" b="1" cap="none" dirty="0"/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34F0974E-CDCA-4F61-8E22-AA72B98CB38D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tr-TR" b="1" cap="none" dirty="0"/>
            <a:t>Mesleki Mükemmeliyet Merkezleri, Öğretmen Akademisi Ve </a:t>
          </a:r>
          <a:r>
            <a:rPr lang="tr-TR" b="1" cap="none" dirty="0" err="1"/>
            <a:t>Erasmus</a:t>
          </a:r>
          <a:r>
            <a:rPr lang="tr-TR" b="1" cap="none" dirty="0"/>
            <a:t> Dahil Olmak Üzere Mükemmellik İçin Ortaklıklar</a:t>
          </a:r>
          <a:endParaRPr lang="tr" b="1" cap="none" dirty="0"/>
        </a:p>
      </dgm:t>
    </dgm:pt>
    <dgm:pt modelId="{58E56B08-41C7-4F8C-8D52-89830785C136}" type="parTrans" cxnId="{5BC10652-1DDB-4BC8-B231-6FDCA5B3DFC1}">
      <dgm:prSet/>
      <dgm:spPr/>
      <dgm:t>
        <a:bodyPr/>
        <a:lstStyle/>
        <a:p>
          <a:endParaRPr lang="tr-TR"/>
        </a:p>
      </dgm:t>
    </dgm:pt>
    <dgm:pt modelId="{AF211238-91EA-42F0-BA35-92D816F3101F}" type="sibTrans" cxnId="{5BC10652-1DDB-4BC8-B231-6FDCA5B3DFC1}">
      <dgm:prSet/>
      <dgm:spPr/>
      <dgm:t>
        <a:bodyPr/>
        <a:lstStyle/>
        <a:p>
          <a:endParaRPr lang="tr-TR"/>
        </a:p>
      </dgm:t>
    </dgm:pt>
    <dgm:pt modelId="{42628E14-8963-4492-A9DE-37E1CF7B6B75}">
      <dgm:prSet/>
      <dgm:spPr/>
      <dgm:t>
        <a:bodyPr rtlCol="0"/>
        <a:lstStyle/>
        <a:p>
          <a:pPr>
            <a:lnSpc>
              <a:spcPct val="100000"/>
            </a:lnSpc>
            <a:defRPr cap="all"/>
          </a:pPr>
          <a:r>
            <a:rPr lang="tr-TR" b="1" cap="none" dirty="0"/>
            <a:t>İttifaklar Ve İleriye Dönük Projeler Dahil Olmak Üzere </a:t>
          </a:r>
          <a:r>
            <a:rPr lang="tr-TR" b="1" cap="none" dirty="0" err="1"/>
            <a:t>İnovasyon</a:t>
          </a:r>
          <a:r>
            <a:rPr lang="tr-TR" b="1" cap="none" dirty="0"/>
            <a:t> İçin Ortaklıklar</a:t>
          </a:r>
          <a:endParaRPr lang="tr" b="1" cap="none" dirty="0"/>
        </a:p>
      </dgm:t>
    </dgm:pt>
    <dgm:pt modelId="{533FC4B0-B2EA-48B0-900A-1A91F04B1D61}" type="parTrans" cxnId="{048D1BBF-710D-4D68-A5E2-370BE324469B}">
      <dgm:prSet/>
      <dgm:spPr/>
      <dgm:t>
        <a:bodyPr/>
        <a:lstStyle/>
        <a:p>
          <a:endParaRPr lang="tr-TR"/>
        </a:p>
      </dgm:t>
    </dgm:pt>
    <dgm:pt modelId="{7970E163-125A-40D9-BEF0-DB86C9E51ECC}" type="sibTrans" cxnId="{048D1BBF-710D-4D68-A5E2-370BE324469B}">
      <dgm:prSet/>
      <dgm:spPr/>
      <dgm:t>
        <a:bodyPr/>
        <a:lstStyle/>
        <a:p>
          <a:endParaRPr lang="tr-TR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5" custLinFactNeighborX="6624" custLinFactNeighborY="-4755"/>
      <dgm:spPr/>
    </dgm:pt>
    <dgm:pt modelId="{7C175B98-93F4-4D7C-BB95-1514AB879CD5}" type="pres">
      <dgm:prSet presAssocID="{40FC4FFE-8987-4A26-B7F4-8A516F18ADAE}" presName="iconRect" presStyleLbl="node1" presStyleIdx="0" presStyleCnt="5" custLinFactNeighborX="11618" custLinFactNeighborY="-11261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5" custScaleY="100000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8534D610-EAAB-4DFC-A724-4F358848D1CA}" type="pres">
      <dgm:prSet presAssocID="{34F0974E-CDCA-4F61-8E22-AA72B98CB38D}" presName="compNode" presStyleCnt="0"/>
      <dgm:spPr/>
    </dgm:pt>
    <dgm:pt modelId="{C19826A0-6ED1-47B4-BDA1-936B685931D3}" type="pres">
      <dgm:prSet presAssocID="{34F0974E-CDCA-4F61-8E22-AA72B98CB38D}" presName="iconBgRect" presStyleLbl="bgShp" presStyleIdx="1" presStyleCnt="5" custLinFactNeighborX="-7019" custLinFactNeighborY="-8021"/>
      <dgm:spPr/>
    </dgm:pt>
    <dgm:pt modelId="{7FD9CECA-1B61-4BB2-9116-1A3877DE2766}" type="pres">
      <dgm:prSet presAssocID="{34F0974E-CDCA-4F61-8E22-AA72B98CB38D}" presName="iconRect" presStyleLbl="node1" presStyleIdx="1" presStyleCnt="5" custLinFactNeighborX="-3472" custLinFactNeighborY="-1398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şliler düz dolguyla"/>
        </a:ext>
      </dgm:extLst>
    </dgm:pt>
    <dgm:pt modelId="{4A34F759-1321-4F53-910D-3F37101571B8}" type="pres">
      <dgm:prSet presAssocID="{34F0974E-CDCA-4F61-8E22-AA72B98CB38D}" presName="spaceRect" presStyleCnt="0"/>
      <dgm:spPr/>
    </dgm:pt>
    <dgm:pt modelId="{33155945-3D99-41E3-99ED-0CD39A06F6BD}" type="pres">
      <dgm:prSet presAssocID="{34F0974E-CDCA-4F61-8E22-AA72B98CB38D}" presName="textRect" presStyleLbl="revTx" presStyleIdx="1" presStyleCnt="5" custLinFactNeighborX="-10468">
        <dgm:presLayoutVars>
          <dgm:chMax val="1"/>
          <dgm:chPref val="1"/>
        </dgm:presLayoutVars>
      </dgm:prSet>
      <dgm:spPr/>
    </dgm:pt>
    <dgm:pt modelId="{6886E266-5118-4F22-90A0-86F068EFF83E}" type="pres">
      <dgm:prSet presAssocID="{AF211238-91EA-42F0-BA35-92D816F3101F}" presName="sibTrans" presStyleCnt="0"/>
      <dgm:spPr/>
    </dgm:pt>
    <dgm:pt modelId="{FA0DEFC7-1A6F-4D75-BEBF-47ADBBFC3371}" type="pres">
      <dgm:prSet presAssocID="{42628E14-8963-4492-A9DE-37E1CF7B6B75}" presName="compNode" presStyleCnt="0"/>
      <dgm:spPr/>
    </dgm:pt>
    <dgm:pt modelId="{ABD45C1F-299B-4489-94DA-1EEDB701E412}" type="pres">
      <dgm:prSet presAssocID="{42628E14-8963-4492-A9DE-37E1CF7B6B75}" presName="iconBgRect" presStyleLbl="bgShp" presStyleIdx="2" presStyleCnt="5" custLinFactNeighborX="-19501" custLinFactNeighborY="-8021"/>
      <dgm:spPr/>
    </dgm:pt>
    <dgm:pt modelId="{59FD1A76-F3D3-4E48-916E-80843593F13D}" type="pres">
      <dgm:prSet presAssocID="{42628E14-8963-4492-A9DE-37E1CF7B6B75}" presName="iconRect" presStyleLbl="node1" presStyleIdx="2" presStyleCnt="5" custLinFactNeighborX="-31081" custLinFactNeighborY="-1398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n düz dolguyla"/>
        </a:ext>
      </dgm:extLst>
    </dgm:pt>
    <dgm:pt modelId="{5DCA3828-7AFC-43A0-B77A-FF9AF08EB729}" type="pres">
      <dgm:prSet presAssocID="{42628E14-8963-4492-A9DE-37E1CF7B6B75}" presName="spaceRect" presStyleCnt="0"/>
      <dgm:spPr/>
    </dgm:pt>
    <dgm:pt modelId="{E448CF74-E66D-4318-B565-E04119D239EE}" type="pres">
      <dgm:prSet presAssocID="{42628E14-8963-4492-A9DE-37E1CF7B6B75}" presName="textRect" presStyleLbl="revTx" presStyleIdx="2" presStyleCnt="5" custLinFactNeighborX="-10151" custLinFactNeighborY="828">
        <dgm:presLayoutVars>
          <dgm:chMax val="1"/>
          <dgm:chPref val="1"/>
        </dgm:presLayoutVars>
      </dgm:prSet>
      <dgm:spPr/>
    </dgm:pt>
    <dgm:pt modelId="{28284FEB-88D0-4127-B525-3870A6A6CFC6}" type="pres">
      <dgm:prSet presAssocID="{7970E163-125A-40D9-BEF0-DB86C9E51ECC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3" presStyleCnt="5" custLinFactNeighborX="-27077" custLinFactNeighborY="-8021"/>
      <dgm:spPr/>
    </dgm:pt>
    <dgm:pt modelId="{DB4CA7C4-FCA1-4127-B20A-2A5C031A3CF4}" type="pres">
      <dgm:prSet presAssocID="{49225C73-1633-42F1-AB3B-7CB183E5F8B8}" presName="iconRect" presStyleLbl="node1" presStyleIdx="3" presStyleCnt="5" custLinFactNeighborX="-48114" custLinFactNeighborY="-1398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3" presStyleCnt="5" custLinFactNeighborX="-9992" custLinFactNeighborY="248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4" presStyleCnt="5" custLinFactNeighborX="-53080" custLinFactNeighborY="-12038"/>
      <dgm:spPr/>
    </dgm:pt>
    <dgm:pt modelId="{39509775-983E-4110-B989-EE2CD6514BE0}" type="pres">
      <dgm:prSet presAssocID="{1C383F32-22E8-4F62-A3E0-BDC3D5F48992}" presName="iconRect" presStyleLbl="node1" presStyleIdx="4" presStyleCnt="5" custLinFactNeighborX="-91154" custLinFactNeighborY="-1398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4" presStyleCnt="5" custLinFactNeighborX="-22363" custLinFactNeighborY="-828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3" destOrd="0" parTransId="{1A0E2090-1D4F-438A-8766-B6030CE01ADD}" sibTransId="{9646853A-8964-4519-A5B1-0B7D18B2983D}"/>
    <dgm:cxn modelId="{21686F22-0612-4838-967D-50706EF910F8}" type="presOf" srcId="{34F0974E-CDCA-4F61-8E22-AA72B98CB38D}" destId="{33155945-3D99-41E3-99ED-0CD39A06F6BD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5BC10652-1DDB-4BC8-B231-6FDCA5B3DFC1}" srcId="{01A66772-F185-4D58-B8BB-E9370D7A7A2B}" destId="{34F0974E-CDCA-4F61-8E22-AA72B98CB38D}" srcOrd="1" destOrd="0" parTransId="{58E56B08-41C7-4F8C-8D52-89830785C136}" sibTransId="{AF211238-91EA-42F0-BA35-92D816F3101F}"/>
    <dgm:cxn modelId="{C4CCE57E-E871-46D6-BAD5-880252C95D22}" srcId="{01A66772-F185-4D58-B8BB-E9370D7A7A2B}" destId="{1C383F32-22E8-4F62-A3E0-BDC3D5F48992}" srcOrd="4" destOrd="0" parTransId="{A7920A2F-3244-4159-AF04-6A1D38B7B317}" sibTransId="{8500F72A-2C6D-4FDF-9C1D-CA691380EB0B}"/>
    <dgm:cxn modelId="{6E5AECA8-06A4-45FB-94C6-4B31425303AE}" type="presOf" srcId="{42628E14-8963-4492-A9DE-37E1CF7B6B75}" destId="{E448CF74-E66D-4318-B565-E04119D239EE}" srcOrd="0" destOrd="0" presId="urn:microsoft.com/office/officeart/2018/5/layout/IconCircleLabelList"/>
    <dgm:cxn modelId="{048D1BBF-710D-4D68-A5E2-370BE324469B}" srcId="{01A66772-F185-4D58-B8BB-E9370D7A7A2B}" destId="{42628E14-8963-4492-A9DE-37E1CF7B6B75}" srcOrd="2" destOrd="0" parTransId="{533FC4B0-B2EA-48B0-900A-1A91F04B1D61}" sibTransId="{7970E163-125A-40D9-BEF0-DB86C9E51ECC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984A166F-FA5E-458D-81C8-590B32B021BA}" type="presParOf" srcId="{50B3CE7C-E10B-4E23-BD93-03664997C932}" destId="{8534D610-EAAB-4DFC-A724-4F358848D1CA}" srcOrd="2" destOrd="0" presId="urn:microsoft.com/office/officeart/2018/5/layout/IconCircleLabelList"/>
    <dgm:cxn modelId="{40350263-0A9C-49F7-A70D-ED76DD952808}" type="presParOf" srcId="{8534D610-EAAB-4DFC-A724-4F358848D1CA}" destId="{C19826A0-6ED1-47B4-BDA1-936B685931D3}" srcOrd="0" destOrd="0" presId="urn:microsoft.com/office/officeart/2018/5/layout/IconCircleLabelList"/>
    <dgm:cxn modelId="{7585966A-864B-401C-8721-A42DDC5CFDCE}" type="presParOf" srcId="{8534D610-EAAB-4DFC-A724-4F358848D1CA}" destId="{7FD9CECA-1B61-4BB2-9116-1A3877DE2766}" srcOrd="1" destOrd="0" presId="urn:microsoft.com/office/officeart/2018/5/layout/IconCircleLabelList"/>
    <dgm:cxn modelId="{99D05F7E-3D00-454D-9066-A32E3B18E876}" type="presParOf" srcId="{8534D610-EAAB-4DFC-A724-4F358848D1CA}" destId="{4A34F759-1321-4F53-910D-3F37101571B8}" srcOrd="2" destOrd="0" presId="urn:microsoft.com/office/officeart/2018/5/layout/IconCircleLabelList"/>
    <dgm:cxn modelId="{7D13AE81-79F3-47FA-A77C-1535B8DAC19C}" type="presParOf" srcId="{8534D610-EAAB-4DFC-A724-4F358848D1CA}" destId="{33155945-3D99-41E3-99ED-0CD39A06F6BD}" srcOrd="3" destOrd="0" presId="urn:microsoft.com/office/officeart/2018/5/layout/IconCircleLabelList"/>
    <dgm:cxn modelId="{77885954-C554-4E40-985F-992DD17876F1}" type="presParOf" srcId="{50B3CE7C-E10B-4E23-BD93-03664997C932}" destId="{6886E266-5118-4F22-90A0-86F068EFF83E}" srcOrd="3" destOrd="0" presId="urn:microsoft.com/office/officeart/2018/5/layout/IconCircleLabelList"/>
    <dgm:cxn modelId="{DF48650A-7D74-4D67-99B1-5D18FB786DB8}" type="presParOf" srcId="{50B3CE7C-E10B-4E23-BD93-03664997C932}" destId="{FA0DEFC7-1A6F-4D75-BEBF-47ADBBFC3371}" srcOrd="4" destOrd="0" presId="urn:microsoft.com/office/officeart/2018/5/layout/IconCircleLabelList"/>
    <dgm:cxn modelId="{60221ED4-21C9-401D-990E-74A913248C8E}" type="presParOf" srcId="{FA0DEFC7-1A6F-4D75-BEBF-47ADBBFC3371}" destId="{ABD45C1F-299B-4489-94DA-1EEDB701E412}" srcOrd="0" destOrd="0" presId="urn:microsoft.com/office/officeart/2018/5/layout/IconCircleLabelList"/>
    <dgm:cxn modelId="{D258E3A1-C115-4720-9CCD-C277831F3247}" type="presParOf" srcId="{FA0DEFC7-1A6F-4D75-BEBF-47ADBBFC3371}" destId="{59FD1A76-F3D3-4E48-916E-80843593F13D}" srcOrd="1" destOrd="0" presId="urn:microsoft.com/office/officeart/2018/5/layout/IconCircleLabelList"/>
    <dgm:cxn modelId="{FACFD5F4-B0FB-402D-A0DB-FDBF09B9CB9E}" type="presParOf" srcId="{FA0DEFC7-1A6F-4D75-BEBF-47ADBBFC3371}" destId="{5DCA3828-7AFC-43A0-B77A-FF9AF08EB729}" srcOrd="2" destOrd="0" presId="urn:microsoft.com/office/officeart/2018/5/layout/IconCircleLabelList"/>
    <dgm:cxn modelId="{98FAA522-50BB-48B6-9010-2FB506214A5A}" type="presParOf" srcId="{FA0DEFC7-1A6F-4D75-BEBF-47ADBBFC3371}" destId="{E448CF74-E66D-4318-B565-E04119D239EE}" srcOrd="3" destOrd="0" presId="urn:microsoft.com/office/officeart/2018/5/layout/IconCircleLabelList"/>
    <dgm:cxn modelId="{E4553D14-EEB0-4DF1-BF9D-DD8E418A05CA}" type="presParOf" srcId="{50B3CE7C-E10B-4E23-BD93-03664997C932}" destId="{28284FEB-88D0-4127-B525-3870A6A6CFC6}" srcOrd="5" destOrd="0" presId="urn:microsoft.com/office/officeart/2018/5/layout/IconCircleLabelList"/>
    <dgm:cxn modelId="{2772E199-56B0-4310-A55E-67D00CA3E59E}" type="presParOf" srcId="{50B3CE7C-E10B-4E23-BD93-03664997C932}" destId="{C998AB0A-577D-44AA-A068-F634DDE7BD47}" srcOrd="6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7" destOrd="0" presId="urn:microsoft.com/office/officeart/2018/5/layout/IconCircleLabelList"/>
    <dgm:cxn modelId="{3A7F4DB9-1469-4F58-B633-24B7EEE084D1}" type="presParOf" srcId="{50B3CE7C-E10B-4E23-BD93-03664997C932}" destId="{ECFA770B-DE2C-4683-A038-58D0FE44BC27}" srcOrd="8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419446" y="621583"/>
          <a:ext cx="1075482" cy="10754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649100" y="832434"/>
          <a:ext cx="617080" cy="617080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4405" y="2083191"/>
          <a:ext cx="1763085" cy="96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1" kern="1200" cap="none" dirty="0"/>
            <a:t>İşbirliği Ortaklıkları Ve Küçük Ölçekli Ortaklıklar</a:t>
          </a:r>
          <a:endParaRPr lang="tr" sz="1100" b="1" kern="1200" cap="none" dirty="0"/>
        </a:p>
      </dsp:txBody>
      <dsp:txXfrm>
        <a:off x="4405" y="2083191"/>
        <a:ext cx="1763085" cy="969697"/>
      </dsp:txXfrm>
    </dsp:sp>
    <dsp:sp modelId="{C19826A0-6ED1-47B4-BDA1-936B685931D3}">
      <dsp:nvSpPr>
        <dsp:cNvPr id="0" name=""/>
        <dsp:cNvSpPr/>
      </dsp:nvSpPr>
      <dsp:spPr>
        <a:xfrm>
          <a:off x="2344344" y="586458"/>
          <a:ext cx="1075482" cy="107548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FD9CECA-1B61-4BB2-9116-1A3877DE2766}">
      <dsp:nvSpPr>
        <dsp:cNvPr id="0" name=""/>
        <dsp:cNvSpPr/>
      </dsp:nvSpPr>
      <dsp:spPr>
        <a:xfrm>
          <a:off x="2627608" y="815656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155945-3D99-41E3-99ED-0CD39A06F6BD}">
      <dsp:nvSpPr>
        <dsp:cNvPr id="0" name=""/>
        <dsp:cNvSpPr/>
      </dsp:nvSpPr>
      <dsp:spPr>
        <a:xfrm>
          <a:off x="1891471" y="2083191"/>
          <a:ext cx="1763085" cy="96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1" kern="1200" cap="none" dirty="0"/>
            <a:t>Mesleki Mükemmeliyet Merkezleri, Öğretmen Akademisi Ve </a:t>
          </a:r>
          <a:r>
            <a:rPr lang="tr-TR" sz="1100" b="1" kern="1200" cap="none" dirty="0" err="1"/>
            <a:t>Erasmus</a:t>
          </a:r>
          <a:r>
            <a:rPr lang="tr-TR" sz="1100" b="1" kern="1200" cap="none" dirty="0"/>
            <a:t> Dahil Olmak Üzere Mükemmellik İçin Ortaklıklar</a:t>
          </a:r>
          <a:endParaRPr lang="tr" sz="1100" b="1" kern="1200" cap="none" dirty="0"/>
        </a:p>
      </dsp:txBody>
      <dsp:txXfrm>
        <a:off x="1891471" y="2083191"/>
        <a:ext cx="1763085" cy="969697"/>
      </dsp:txXfrm>
    </dsp:sp>
    <dsp:sp modelId="{ABD45C1F-299B-4489-94DA-1EEDB701E412}">
      <dsp:nvSpPr>
        <dsp:cNvPr id="0" name=""/>
        <dsp:cNvSpPr/>
      </dsp:nvSpPr>
      <dsp:spPr>
        <a:xfrm>
          <a:off x="4281728" y="586458"/>
          <a:ext cx="1075482" cy="10754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9FD1A76-F3D3-4E48-916E-80843593F13D}">
      <dsp:nvSpPr>
        <dsp:cNvPr id="0" name=""/>
        <dsp:cNvSpPr/>
      </dsp:nvSpPr>
      <dsp:spPr>
        <a:xfrm>
          <a:off x="4528865" y="815656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48CF74-E66D-4318-B565-E04119D239EE}">
      <dsp:nvSpPr>
        <dsp:cNvPr id="0" name=""/>
        <dsp:cNvSpPr/>
      </dsp:nvSpPr>
      <dsp:spPr>
        <a:xfrm>
          <a:off x="3968686" y="2091220"/>
          <a:ext cx="1763085" cy="96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1" kern="1200" cap="none" dirty="0"/>
            <a:t>İttifaklar Ve İleriye Dönük Projeler Dahil Olmak Üzere </a:t>
          </a:r>
          <a:r>
            <a:rPr lang="tr-TR" sz="1100" b="1" kern="1200" cap="none" dirty="0" err="1"/>
            <a:t>İnovasyon</a:t>
          </a:r>
          <a:r>
            <a:rPr lang="tr-TR" sz="1100" b="1" kern="1200" cap="none" dirty="0"/>
            <a:t> İçin Ortaklıklar</a:t>
          </a:r>
          <a:endParaRPr lang="tr" sz="1100" b="1" kern="1200" cap="none" dirty="0"/>
        </a:p>
      </dsp:txBody>
      <dsp:txXfrm>
        <a:off x="3968686" y="2091220"/>
        <a:ext cx="1763085" cy="969697"/>
      </dsp:txXfrm>
    </dsp:sp>
    <dsp:sp modelId="{BCD8CDD9-0C56-4401-ADB1-8B48DAB2C96F}">
      <dsp:nvSpPr>
        <dsp:cNvPr id="0" name=""/>
        <dsp:cNvSpPr/>
      </dsp:nvSpPr>
      <dsp:spPr>
        <a:xfrm>
          <a:off x="6271876" y="586458"/>
          <a:ext cx="1075482" cy="10754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6495384" y="815656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6043115" y="2107269"/>
          <a:ext cx="1763085" cy="96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1" kern="1200" cap="none" dirty="0"/>
            <a:t>Gençlik Alanında Kapasite Geliştirme Projeleri</a:t>
          </a:r>
          <a:endParaRPr lang="tr" sz="1100" b="1" kern="1200" cap="none" dirty="0"/>
        </a:p>
      </dsp:txBody>
      <dsp:txXfrm>
        <a:off x="6043115" y="2107269"/>
        <a:ext cx="1763085" cy="969697"/>
      </dsp:txXfrm>
    </dsp:sp>
    <dsp:sp modelId="{FF93E135-77D6-48A0-8871-9BC93D705D06}">
      <dsp:nvSpPr>
        <dsp:cNvPr id="0" name=""/>
        <dsp:cNvSpPr/>
      </dsp:nvSpPr>
      <dsp:spPr>
        <a:xfrm>
          <a:off x="8063844" y="543256"/>
          <a:ext cx="1075482" cy="107548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301418" y="815656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896630" y="2075162"/>
          <a:ext cx="1763085" cy="96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1" kern="1200" cap="none" dirty="0"/>
            <a:t>Kar Amacı Gütmeyen Avrupa Spor Etkinlikleri</a:t>
          </a:r>
          <a:endParaRPr lang="tr" sz="1100" b="1" kern="1200" cap="none" dirty="0"/>
        </a:p>
      </dsp:txBody>
      <dsp:txXfrm>
        <a:off x="7896630" y="2075162"/>
        <a:ext cx="1763085" cy="96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68A69D-55CE-4AA7-A769-2A26900FD0B2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4F3BC0-FE78-4709-8F7A-761B4E7FD171}" type="datetime1">
              <a:rPr lang="tr-TR" smtClean="0"/>
              <a:t>18.04.2021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"/>
              <a:t>Asıl metin stillerini düzenlemek için tıklayın</a:t>
            </a:r>
            <a:endParaRPr lang="en-US"/>
          </a:p>
          <a:p>
            <a:pPr lvl="1" rtl="0"/>
            <a:r>
              <a:rPr lang="tr"/>
              <a:t>İkinci düzey</a:t>
            </a:r>
          </a:p>
          <a:p>
            <a:pPr lvl="2" rtl="0"/>
            <a:r>
              <a:rPr lang="tr"/>
              <a:t>Üçüncü düzey</a:t>
            </a:r>
          </a:p>
          <a:p>
            <a:pPr lvl="3" rtl="0"/>
            <a:r>
              <a:rPr lang="tr"/>
              <a:t>Dördüncü düzey</a:t>
            </a:r>
          </a:p>
          <a:p>
            <a:pPr lvl="4" rtl="0"/>
            <a:r>
              <a:rPr lang="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A96617-460B-44C0-94F7-BA282A5A2C47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4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E688AFB-3E02-4EA0-88A2-C4D5A0DBF543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9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B3A52D-3266-4D89-813A-AB3F921CC5B5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60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50A0E1A-3617-47E7-A332-08A1AFB3FD06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D9E67D-D33D-4D8F-A3D3-0D8ED47D355D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47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FABBF5-8517-4BF4-833E-D3B85B884610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5B4F47-D83B-461D-BD1C-91A6EEA5DE00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01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8753198-B851-4903-86C1-4246760B79C2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9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453FCF-37B8-4E70-AB36-B37B927EB1D0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2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89EDC4-17A5-44DA-B51C-D658C9B20373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397B89-1F6C-417A-AA4E-38E328767F6D}" type="datetime1">
              <a:rPr lang="tr-TR" smtClean="0"/>
              <a:t>18.04.2021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FB32BA-8E21-46E3-B42A-023D4CD8937C}" type="datetime1">
              <a:rPr lang="tr-TR" smtClean="0"/>
              <a:t>18.04.2021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3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1D99025-9E99-458A-939B-6162347193BB}" type="datetime1">
              <a:rPr lang="tr-TR" smtClean="0"/>
              <a:t>18.04.2021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FD3D75-5961-4161-9885-4FA550402F51}" type="datetime1">
              <a:rPr lang="tr-TR" smtClean="0"/>
              <a:t>18.04.2021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3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E43BC7-CBA4-4643-A91E-7CD5E98DDB0A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370433-64D3-4DCA-BF11-0D75B60EB65D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6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B6E5598-113E-42EB-931F-BBE9F8C3E798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1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svg"/><Relationship Id="rId7" Type="http://schemas.openxmlformats.org/officeDocument/2006/relationships/image" Target="../media/image2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0" Type="http://schemas.openxmlformats.org/officeDocument/2006/relationships/image" Target="../media/image28.png"/><Relationship Id="rId4" Type="http://schemas.openxmlformats.org/officeDocument/2006/relationships/image" Target="../media/image16.png"/><Relationship Id="rId9" Type="http://schemas.openxmlformats.org/officeDocument/2006/relationships/image" Target="../media/image2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3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Logonun yakından görünümü&#10;&#10;Otomatik oluşturulan açıklama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4915" y="10"/>
            <a:ext cx="12191979" cy="6857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8111" y="3771889"/>
            <a:ext cx="3850546" cy="945128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7620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tr" sz="2000" b="1" dirty="0">
                <a:solidFill>
                  <a:schemeClr val="bg1"/>
                </a:solidFill>
              </a:rPr>
              <a:t>Aydın İl Milli Eğitim Müdürlüğü </a:t>
            </a:r>
          </a:p>
          <a:p>
            <a:pPr algn="ctr" rtl="0">
              <a:spcAft>
                <a:spcPts val="600"/>
              </a:spcAft>
            </a:pPr>
            <a:r>
              <a:rPr lang="tr" sz="2000" b="1" dirty="0">
                <a:solidFill>
                  <a:schemeClr val="bg1"/>
                </a:solidFill>
              </a:rPr>
              <a:t>AR-GE 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1753" y="0"/>
            <a:ext cx="7128533" cy="1630907"/>
          </a:xfr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 EYLEM 2: KURUM VE KURULUŞLAR ARASINDA İŞBİRLİĞİ</a:t>
            </a:r>
            <a:br>
              <a:rPr lang="tr-TR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KA2</a:t>
            </a:r>
            <a:endParaRPr lang="tr-T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B09321-C050-495F-8128-1BADDE62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20393" y="6422434"/>
            <a:ext cx="911939" cy="365125"/>
          </a:xfrm>
        </p:spPr>
        <p:txBody>
          <a:bodyPr/>
          <a:lstStyle/>
          <a:p>
            <a:pPr rtl="0"/>
            <a:fld id="{06CDD4BC-FD0F-4A75-941C-A0BA4B532F51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EFE6D0C-85D4-4FEC-8794-39FE7E09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1C21F-C0D1-4528-B24A-767D204D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effectLst/>
              </a:rPr>
              <a:t>Okul Eğitimi Alanında Verilecek Öncelikler</a:t>
            </a:r>
            <a:endParaRPr lang="en-US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B403ED3-612C-4E95-8E46-8D0A4AADB8F0}"/>
              </a:ext>
            </a:extLst>
          </p:cNvPr>
          <p:cNvSpPr txBox="1"/>
          <p:nvPr/>
        </p:nvSpPr>
        <p:spPr>
          <a:xfrm>
            <a:off x="677333" y="2160590"/>
            <a:ext cx="5847292" cy="3880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Öğrenme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dezavantajı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okulu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erken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bırakma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temel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becerilerde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düşük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yeterlilik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ile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mücadele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Öğretmenleri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okul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liderlerini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diğer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öğretme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ile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ilgili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mesleklerini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desteklemek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Anahtar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yeterliliklerin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geliştirilmesi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Dil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öğretimi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öğrenimi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için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kapsamlı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bir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yaklaşımı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teşvik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etmek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Grafik 6" descr="Toplantı düz dolguyla">
            <a:extLst>
              <a:ext uri="{FF2B5EF4-FFF2-40B4-BE49-F238E27FC236}">
                <a16:creationId xmlns:a16="http://schemas.microsoft.com/office/drawing/2014/main" id="{98EAFCCF-9278-4F88-906D-21637710C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1353" y="2159000"/>
            <a:ext cx="2641600" cy="2641600"/>
          </a:xfrm>
          <a:prstGeom prst="rect">
            <a:avLst/>
          </a:prstGeom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C1871F-3187-424C-AEDA-BA928F77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0145" y="6041362"/>
            <a:ext cx="14469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EFAA5A55-2EBD-4E34-B2EA-8FE1AB0D5186}" type="datetime1">
              <a:rPr lang="tr-TR" smtClean="0"/>
              <a:t>18.04.2021</a:t>
            </a:fld>
            <a:endParaRPr lang="en-US"/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874E7398-A8DF-43A6-826D-D738CD63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575D42-F726-4D79-8799-D0CF55A2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89898A-2463-403B-A58E-18BB353BD20E}" type="datetime1">
              <a:rPr lang="tr-TR" smtClean="0"/>
              <a:t>18.04.2021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D030A1C-0C58-466D-8E7B-A9078F5B1B92}"/>
              </a:ext>
            </a:extLst>
          </p:cNvPr>
          <p:cNvSpPr txBox="1"/>
          <p:nvPr/>
        </p:nvSpPr>
        <p:spPr>
          <a:xfrm>
            <a:off x="838952" y="1222432"/>
            <a:ext cx="60142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Bilim, teknoloji, mühendislik ve matematiğe (STEM) ve STEAM yaklaşımı ile ilgili  mükemmelliği teşvik etmek: Bu öncelik, kültürel, çevresel, ekonomik, tasarım ve diğer bağlamlarda </a:t>
            </a:r>
            <a:r>
              <a:rPr lang="tr-TR" dirty="0" err="1"/>
              <a:t>disiplinlerarası</a:t>
            </a:r>
            <a:r>
              <a:rPr lang="tr-TR" dirty="0"/>
              <a:t> </a:t>
            </a:r>
            <a:r>
              <a:rPr lang="tr-TR" dirty="0" err="1"/>
              <a:t>öğretim.aracılığıyla</a:t>
            </a:r>
            <a:r>
              <a:rPr lang="tr-TR" dirty="0"/>
              <a:t> STEM yaklaşımını teşvik eden projeleri destekler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5C98ADF-3BD8-4FE1-8C83-C1EEC095E889}"/>
              </a:ext>
            </a:extLst>
          </p:cNvPr>
          <p:cNvSpPr txBox="1"/>
          <p:nvPr/>
        </p:nvSpPr>
        <p:spPr>
          <a:xfrm>
            <a:off x="838952" y="3105834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kaliteli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çocukluk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sistemlerinin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33E86295-4193-4AF5-AF29-3A74B38BD937}"/>
              </a:ext>
            </a:extLst>
          </p:cNvPr>
          <p:cNvSpPr txBox="1"/>
          <p:nvPr/>
        </p:nvSpPr>
        <p:spPr>
          <a:xfrm>
            <a:off x="838952" y="4469598"/>
            <a:ext cx="60976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Sınır ötesi öğrenme hareketliliğine katılanlar için öğrenme çıktılarının tanınması: Okul programlarına sınır ötesi sınıf değişimlerinin yerleştirilmesini, yurtdışında öğrenim dönemleri düzenlemek için okulların kapasitesini geliştirmeyi,  farklı ülkelerdeki okullar arasında uzun vadeli ortaklıklar kurulmasını  destekler</a:t>
            </a:r>
          </a:p>
        </p:txBody>
      </p:sp>
      <p:pic>
        <p:nvPicPr>
          <p:cNvPr id="14" name="Grafik 13" descr="Programcı dişi düz dolguyla">
            <a:extLst>
              <a:ext uri="{FF2B5EF4-FFF2-40B4-BE49-F238E27FC236}">
                <a16:creationId xmlns:a16="http://schemas.microsoft.com/office/drawing/2014/main" id="{17D0B843-DD0B-445B-BAEB-23CF2DFE6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3187" y="1656665"/>
            <a:ext cx="3058210" cy="3058210"/>
          </a:xfrm>
          <a:prstGeom prst="rect">
            <a:avLst/>
          </a:prstGeom>
        </p:spPr>
      </p:pic>
      <p:sp>
        <p:nvSpPr>
          <p:cNvPr id="15" name="Gözyaşı Damlası 14">
            <a:extLst>
              <a:ext uri="{FF2B5EF4-FFF2-40B4-BE49-F238E27FC236}">
                <a16:creationId xmlns:a16="http://schemas.microsoft.com/office/drawing/2014/main" id="{B7B8B764-D9B5-429F-9143-E7928AC23FCB}"/>
              </a:ext>
            </a:extLst>
          </p:cNvPr>
          <p:cNvSpPr/>
          <p:nvPr/>
        </p:nvSpPr>
        <p:spPr>
          <a:xfrm>
            <a:off x="242187" y="1568918"/>
            <a:ext cx="519764" cy="5197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Gözyaşı Damlası 15">
            <a:extLst>
              <a:ext uri="{FF2B5EF4-FFF2-40B4-BE49-F238E27FC236}">
                <a16:creationId xmlns:a16="http://schemas.microsoft.com/office/drawing/2014/main" id="{AD01EA30-FD99-41E7-A4AD-2A43989C589C}"/>
              </a:ext>
            </a:extLst>
          </p:cNvPr>
          <p:cNvSpPr/>
          <p:nvPr/>
        </p:nvSpPr>
        <p:spPr>
          <a:xfrm>
            <a:off x="242138" y="3197957"/>
            <a:ext cx="519764" cy="5197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Gözyaşı Damlası 16">
            <a:extLst>
              <a:ext uri="{FF2B5EF4-FFF2-40B4-BE49-F238E27FC236}">
                <a16:creationId xmlns:a16="http://schemas.microsoft.com/office/drawing/2014/main" id="{9EED85BD-3803-4F76-8A98-A152ECA688F4}"/>
              </a:ext>
            </a:extLst>
          </p:cNvPr>
          <p:cNvSpPr/>
          <p:nvPr/>
        </p:nvSpPr>
        <p:spPr>
          <a:xfrm>
            <a:off x="242138" y="4826997"/>
            <a:ext cx="519764" cy="5197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layt Numarası Yer Tutucusu 17">
            <a:extLst>
              <a:ext uri="{FF2B5EF4-FFF2-40B4-BE49-F238E27FC236}">
                <a16:creationId xmlns:a16="http://schemas.microsoft.com/office/drawing/2014/main" id="{92610DEC-472F-4F54-A6B0-78B31A0A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4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5E1C2C-E3AC-4A68-AA2B-D822E458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44" y="282341"/>
            <a:ext cx="9198187" cy="1320800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92D050"/>
                </a:solidFill>
              </a:rPr>
              <a:t>Mesleki eğitim ve öğretim alanında (hem başlangıç hem de sürekli), aşağıdakilere öncelik verilecektir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D5883F-9915-461F-8A63-E7442684F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53" y="1804454"/>
            <a:ext cx="9024931" cy="4602033"/>
          </a:xfrm>
        </p:spPr>
        <p:txBody>
          <a:bodyPr>
            <a:normAutofit/>
          </a:bodyPr>
          <a:lstStyle/>
          <a:p>
            <a:r>
              <a:rPr lang="tr-TR" sz="2400" dirty="0"/>
              <a:t>Mesleki eğitim ve öğretimin işgücü piyasası ihtiyaçlarına uyarlanması</a:t>
            </a:r>
          </a:p>
          <a:p>
            <a:r>
              <a:rPr lang="tr-TR" sz="2400" dirty="0"/>
              <a:t>Mesleki eğitim ve öğretimdeki fırsatların esnekliğini artırmak</a:t>
            </a:r>
          </a:p>
          <a:p>
            <a:r>
              <a:rPr lang="tr-TR" sz="2400" dirty="0"/>
              <a:t>Mesleki eğitim ve öğretimde yeniliğe katkıda bulunmak</a:t>
            </a:r>
          </a:p>
          <a:p>
            <a:r>
              <a:rPr lang="tr-TR" sz="2400" dirty="0"/>
              <a:t>Mesleki Eğitim ve Öğretimin artan etkisi</a:t>
            </a:r>
          </a:p>
          <a:p>
            <a:r>
              <a:rPr lang="tr-TR" sz="2400" dirty="0"/>
              <a:t>Mesleki eğitim ve öğretimde kalite güvencesinin iyileştirilmesi</a:t>
            </a:r>
          </a:p>
          <a:p>
            <a:r>
              <a:rPr lang="tr-TR" sz="2400" dirty="0"/>
              <a:t>Mesleki eğitim sağlayıcıları için </a:t>
            </a:r>
            <a:r>
              <a:rPr lang="tr-TR" sz="2400" dirty="0" err="1"/>
              <a:t>uluslararasılaştırma</a:t>
            </a:r>
            <a:r>
              <a:rPr lang="tr-TR" sz="2400" dirty="0"/>
              <a:t> stratejilerinin oluşturulması ve uygulanması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BB6D4C-8887-4F51-A498-B44B80B8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90B0610-30BB-4A60-AA72-DF529A63E6BA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576DF34-3EC7-4C19-A437-63506164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9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CE2B0F-E94D-4063-ACEF-D7952B0B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Yetişkin eğitimi alanındaki öncelikler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380490-B2EE-49D9-9FC2-A4E4FB5A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29192" cy="4336464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/>
              <a:t>Yetişkinler için yüksek kaliteli öğrenme fırsatlarının mevcudiyetini iyileştirmek</a:t>
            </a:r>
          </a:p>
          <a:p>
            <a:r>
              <a:rPr lang="tr-TR" sz="2800" dirty="0"/>
              <a:t>Beceri geliştirme yolları oluşturmak, erişilebilirliği iyileştirmek ve yetişkin eğitiminin benimsenmesini artırmak:</a:t>
            </a:r>
          </a:p>
          <a:p>
            <a:r>
              <a:rPr lang="tr-TR" sz="2800" dirty="0"/>
              <a:t>Eğitimcilerin ve diğer yetişkin eğitimi personelinin yeterliliklerini geliştirmek:</a:t>
            </a:r>
          </a:p>
          <a:p>
            <a:r>
              <a:rPr lang="tr-TR" sz="2800" dirty="0"/>
              <a:t>Yetişkin eğitiminde kalite güvencesini geliştirmek:</a:t>
            </a:r>
          </a:p>
          <a:p>
            <a:r>
              <a:rPr lang="tr-TR" sz="2800" dirty="0"/>
              <a:t>İleriye dönük öğrenim merkezleri geliştirmek:</a:t>
            </a:r>
          </a:p>
          <a:p>
            <a:r>
              <a:rPr lang="tr-TR" sz="2800" dirty="0" err="1"/>
              <a:t>Erasmus</a:t>
            </a:r>
            <a:r>
              <a:rPr lang="tr-TR" sz="2800" dirty="0"/>
              <a:t> + programının tüm vatandaşlar ve nesiller arasında teşvik edilmesi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561E5A-3F5A-45EB-BB11-6E2CEB87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E08ECA-1744-4C38-9E69-01B32F867F3A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D637F31-D724-449E-A2EA-4E0EEF98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7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7246D9-03E7-4D94-AA88-53DB5FE3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İŞBİRLİĞİ ORTAKLIKLARINA KİMLER BAŞVURABİLİR?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6540F7-FDB8-44D3-BF83-231371CD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program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ülkesinde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herhangi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kuruluş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başvuru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sahibi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olabilir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Ortaklıkta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farklı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ülkesinden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olmalıdır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Projeler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12-36 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arasında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planlanabilir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başvuru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tarihi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Mayıs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olarak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belirlenmiştir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B2B8BA-6C21-4D56-9D47-71326CBF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62DD02-1A89-4ED8-B353-173ABCD691CE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0BA4DE7-64B9-46F2-BF21-1C01EC42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6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A189A-D2BC-405A-907F-7D40857F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DEĞERLENDİRME ÖLÇÜTLERİ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387893-9D3C-45CF-A7D2-787B9D04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534" y="1618271"/>
            <a:ext cx="8596668" cy="442309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Projenin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ilgililiği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(30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tasarımının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kalitesi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uygulabilirliği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Ortaklığın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kalitesive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işbirliği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düzenlemeleri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(30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A68769-DE03-4349-9E45-464C032A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CC29570-5AA2-427D-9597-18C6DBF5AFF2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9233DCD-6FBF-48B8-8DE2-5E6DA87F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3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06A234-A0CC-4384-AFFA-B4E13373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KÜÇÜK ÖLÇEKLİ ORTAKLIKLAR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E3229F-C107-44E5-B488-3DEEC38C2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525714"/>
            <a:ext cx="9082683" cy="3880773"/>
          </a:xfrm>
        </p:spPr>
        <p:txBody>
          <a:bodyPr/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Küçük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ölçekli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Ortaklıklar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yetişkin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mesleki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gençlik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alanlarında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erişimi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küçük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ölçekli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kuruluşlara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açılmıştır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Verilen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hibe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miktarları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kısa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süre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idari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gereksinimler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deneyimli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kuruluşlar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ilk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başvuracakların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desteklenmesi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amaçlanmıştır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61018D-D3CA-4FFF-89CA-2FC07CB1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3CBACA9-364C-4CBD-BB99-16CAD49BEBAC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DDAFCD-5889-49AB-83DE-E7CF8F03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00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2C1A51-B0E9-4DAA-91D8-C0882B9E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EYLEMİN AMAÇLARI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30EFB-3A8C-4939-BC7F-A2062BE1B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5" y="1589395"/>
            <a:ext cx="8596668" cy="445196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gelenler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deneyimli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kuruluşlar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küçük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ölçekli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aktörler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için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erişimi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kolaylaştırmak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fırsata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sahip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hedef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grupların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dahil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edilmesini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desteklemek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Avrupa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vatandaşlığını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desteklemek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Avrupa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boyutunu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yerel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düzeye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getirmek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3042E9-56D5-47F7-9343-95B4CFC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9CEE7F-D618-42E2-8DAF-FEF8325E5628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C0D26E7-3B4F-4061-8B67-7AB69939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C10914-347F-4EC2-97D2-1591E930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KİMLER BAŞVURABİLİR?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AE630E-3FDD-4A94-B0C5-06E13AEE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Eğitim alanında aktif herhangi türde bir kurum kuruluş başvuru yapabilir (başvuran program ülkesinden olmak zorunda)</a:t>
            </a:r>
          </a:p>
          <a:p>
            <a:endParaRPr lang="tr-TR" sz="2400" dirty="0"/>
          </a:p>
          <a:p>
            <a:r>
              <a:rPr lang="tr-TR" sz="2400" dirty="0"/>
              <a:t>En az iki farklı program ülkesinden iki farklı kurum kuruluşun katılımı olmalıdır.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Proje süreleri 6- 24 ay 20 Mayıs son başvuru tarihi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C0BE04-FC09-447A-A8FB-29B95471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D2C6BE-F9E3-4CA1-A60A-F0596512C555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4148B77-FF18-4B7B-8274-8C8CEC49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05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89B9C3-3B95-4E4C-BB66-1B3DE991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Küçük ölçekli bir Ortaklık projesi dört aşamadan oluşur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4AC2A8-13AA-4557-B030-38F2DF97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Planlama (ihtiyaçları, hedefleri, proje ve öğrenme çıktılarını, faaliyet formatlarını, programı vb. tanımlayın)</a:t>
            </a:r>
          </a:p>
          <a:p>
            <a:r>
              <a:rPr lang="tr-TR" sz="2400" dirty="0"/>
              <a:t>Hazırlık (faaliyetlerin planlanması, çalışma programının geliştirilmesi,  düzenlemeler, öngörülen faaliyetlerin hedef grup (</a:t>
            </a:r>
            <a:r>
              <a:rPr lang="tr-TR" sz="2400" dirty="0" err="1"/>
              <a:t>lar</a:t>
            </a:r>
            <a:r>
              <a:rPr lang="tr-TR" sz="2400" dirty="0"/>
              <a:t>) </a:t>
            </a:r>
            <a:r>
              <a:rPr lang="tr-TR" sz="2400" dirty="0" err="1"/>
              <a:t>ının</a:t>
            </a:r>
            <a:r>
              <a:rPr lang="tr-TR" sz="2400" dirty="0"/>
              <a:t> teyidi, ortaklarla anlaşmaların düzenlenmesi vb.)</a:t>
            </a:r>
          </a:p>
          <a:p>
            <a:r>
              <a:rPr lang="tr-TR" sz="2400" dirty="0"/>
              <a:t>Faaliyetlerin uygulanması</a:t>
            </a:r>
          </a:p>
          <a:p>
            <a:r>
              <a:rPr lang="tr-TR" sz="2400" dirty="0"/>
              <a:t>Etki (faaliyetlerin ve farklı düzeylerdeki etkilerinin değerlendirilmesi, projenin  Sonuçlar).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DD97A0-9FBE-4B94-9A8B-9CBE50AA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0F9F0C2-839D-4FC8-82E9-A7E31C73ECC3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83A194C-A398-4754-A272-E01D6EAE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0538" y="805547"/>
            <a:ext cx="6431616" cy="1639210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KA2 AŞAĞIDAKİLERİ DESTEKLER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744211"/>
              </p:ext>
            </p:extLst>
          </p:nvPr>
        </p:nvGraphicFramePr>
        <p:xfrm>
          <a:off x="555072" y="2326841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34754175-51D1-49F4-BE93-074902B90AA3}"/>
              </a:ext>
            </a:extLst>
          </p:cNvPr>
          <p:cNvSpPr/>
          <p:nvPr/>
        </p:nvSpPr>
        <p:spPr>
          <a:xfrm>
            <a:off x="10402055" y="2891259"/>
            <a:ext cx="1075482" cy="1075482"/>
          </a:xfrm>
          <a:prstGeom prst="ellipse">
            <a:avLst/>
          </a:prstGeom>
          <a:gradFill>
            <a:gsLst>
              <a:gs pos="95000">
                <a:srgbClr val="0070C0"/>
              </a:gs>
              <a:gs pos="98000">
                <a:schemeClr val="accent2">
                  <a:hueOff val="0"/>
                  <a:satOff val="0"/>
                  <a:lumOff val="0"/>
                  <a:alphaOff val="0"/>
                  <a:shade val="94000"/>
                  <a:lumMod val="94000"/>
                </a:schemeClr>
              </a:gs>
            </a:gsLst>
            <a:lin ang="5400000" scaled="0"/>
          </a:gra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96439B3-B1BD-4614-8998-0EB0626B7ACA}"/>
              </a:ext>
            </a:extLst>
          </p:cNvPr>
          <p:cNvSpPr txBox="1"/>
          <p:nvPr/>
        </p:nvSpPr>
        <p:spPr>
          <a:xfrm>
            <a:off x="10310986" y="4438766"/>
            <a:ext cx="14942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err="1">
                <a:effectLst/>
                <a:latin typeface="+mj-lt"/>
                <a:ea typeface="Calibri" panose="020F0502020204030204" pitchFamily="34" charset="0"/>
              </a:rPr>
              <a:t>Mundus</a:t>
            </a:r>
            <a:r>
              <a:rPr lang="tr-TR" sz="1100" b="1" dirty="0">
                <a:effectLst/>
                <a:latin typeface="+mj-lt"/>
                <a:ea typeface="Calibri" panose="020F0502020204030204" pitchFamily="34" charset="0"/>
              </a:rPr>
              <a:t> Eylemi</a:t>
            </a:r>
            <a:endParaRPr lang="tr-TR" sz="1100" b="1" dirty="0">
              <a:latin typeface="+mj-lt"/>
            </a:endParaRPr>
          </a:p>
        </p:txBody>
      </p:sp>
      <p:pic>
        <p:nvPicPr>
          <p:cNvPr id="13" name="Grafik 12" descr="Şarj olan pil düz dolguyla">
            <a:extLst>
              <a:ext uri="{FF2B5EF4-FFF2-40B4-BE49-F238E27FC236}">
                <a16:creationId xmlns:a16="http://schemas.microsoft.com/office/drawing/2014/main" id="{40B72FB3-C46E-47E2-8FB4-C789C2307B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13472" y="3086689"/>
            <a:ext cx="724802" cy="724802"/>
          </a:xfrm>
          <a:prstGeom prst="rect">
            <a:avLst/>
          </a:prstGeom>
        </p:spPr>
      </p:pic>
      <p:sp>
        <p:nvSpPr>
          <p:cNvPr id="14" name="Veri Yer Tutucusu 13">
            <a:extLst>
              <a:ext uri="{FF2B5EF4-FFF2-40B4-BE49-F238E27FC236}">
                <a16:creationId xmlns:a16="http://schemas.microsoft.com/office/drawing/2014/main" id="{0333A5EF-E66E-4E75-83D2-EF5E47DB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924109-D28F-4D2E-93F7-92B1BE687544}" type="datetime1">
              <a:rPr lang="tr-TR" smtClean="0"/>
              <a:t>18.04.2021</a:t>
            </a:fld>
            <a:endParaRPr lang="en-US"/>
          </a:p>
        </p:txBody>
      </p:sp>
      <p:sp>
        <p:nvSpPr>
          <p:cNvPr id="15" name="Slayt Numarası Yer Tutucusu 14">
            <a:extLst>
              <a:ext uri="{FF2B5EF4-FFF2-40B4-BE49-F238E27FC236}">
                <a16:creationId xmlns:a16="http://schemas.microsoft.com/office/drawing/2014/main" id="{8E07DCD5-824E-4479-9E32-9DFBA54E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ABE137-BC1E-45FC-9E29-2F09F38A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DEĞERLENDİRME ÖLÇÜTLERİ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AFBC4E-E1E4-497D-BFD1-A25F00B9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9326"/>
            <a:ext cx="8596668" cy="424589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İlgililik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(30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tasarımının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kalitesi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uygulabilirliği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(30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Ortaklığın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kalitesive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işbirliği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düzenlemeleri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puan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tr-T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 Puan)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bütçesi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planlanan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faaliyetlerini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her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etkinliğe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tahsis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edilen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hibe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miktarını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900" i="1" u="sng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listelemelidir</a:t>
            </a:r>
            <a:r>
              <a:rPr lang="en-US" sz="2900" i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900" i="1" u="sng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900" i="1" u="sng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BDA203-1691-49FF-86D3-285E87FA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E1AC39-AEFA-451A-9A4F-BEF9F8A02681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480D1C-0ED2-47B1-9849-C1F06F64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43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D9A30A-7ABB-49D5-B3C8-6F74CB02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77" y="2768600"/>
            <a:ext cx="8596668" cy="1320800"/>
          </a:xfrm>
        </p:spPr>
        <p:txBody>
          <a:bodyPr/>
          <a:lstStyle/>
          <a:p>
            <a:r>
              <a:rPr lang="tr-TR" dirty="0"/>
              <a:t>DİNLEDİĞİNİZ İÇİN TEŞEKKÜRLER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49D04A-F3AA-41A9-84BB-6CD3FD07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955CEC2-3F96-4995-881E-DB02CFD758CE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3D29487-AADC-4D74-8AC5-27C922EF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21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037F544-6E19-4FAF-AF34-F8378B622372}"/>
              </a:ext>
            </a:extLst>
          </p:cNvPr>
          <p:cNvSpPr txBox="1"/>
          <p:nvPr/>
        </p:nvSpPr>
        <p:spPr>
          <a:xfrm>
            <a:off x="529390" y="4419049"/>
            <a:ext cx="162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Sinem DAL</a:t>
            </a:r>
          </a:p>
          <a:p>
            <a:r>
              <a:rPr lang="tr-TR" dirty="0"/>
              <a:t>Umut IŞIK</a:t>
            </a:r>
          </a:p>
        </p:txBody>
      </p:sp>
    </p:spTree>
    <p:extLst>
      <p:ext uri="{BB962C8B-B14F-4D97-AF65-F5344CB8AC3E}">
        <p14:creationId xmlns:p14="http://schemas.microsoft.com/office/powerpoint/2010/main" val="306477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F73E9B-B902-45A8-A2FF-197EA5D93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74" y="683786"/>
            <a:ext cx="10476451" cy="2539312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Bu ana eylemin, kurumsal, yerel, bölgesel, ulusal veya Avrupa seviyelerinde. yenilikçi uygulamaların geliştirilmesi, aktarılması ve / veya uygulanmasına katkı sağlaması amaçlanır ve beklenir.</a:t>
            </a:r>
          </a:p>
          <a:p>
            <a:pPr marL="0" indent="0">
              <a:buNone/>
            </a:pPr>
            <a:r>
              <a:rPr lang="tr-TR" b="1" dirty="0"/>
              <a:t>Katılımcı kuruluşlar için, bu ana eylem kapsamında desteklenen projelerin aşağıdakileri üretmesi amaçlanmıştır:</a:t>
            </a:r>
          </a:p>
          <a:p>
            <a:pPr marL="0" indent="0">
              <a:buNone/>
            </a:pPr>
            <a:r>
              <a:rPr lang="tr-TR" dirty="0"/>
              <a:t>                    </a:t>
            </a:r>
          </a:p>
          <a:p>
            <a:pPr marL="0" indent="0">
              <a:buNone/>
            </a:pPr>
            <a:r>
              <a:rPr lang="tr-TR" dirty="0"/>
              <a:t>           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Gruplarına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hitap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etmek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için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yenilikçi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yaklaşımlar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bireysel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ihtiyaçlar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beklentiler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doğrultusunda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daha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etkili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eğitim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programlarının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dijital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metodolojilerin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sağlanması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00AC57-0CD5-4756-B65A-3B344831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A5E833-BCDE-47A4-899B-008BA0117EFB}" type="datetime1">
              <a:rPr lang="tr-TR" smtClean="0"/>
              <a:t>18.04.2021</a:t>
            </a:fld>
            <a:endParaRPr lang="en-US"/>
          </a:p>
        </p:txBody>
      </p:sp>
      <p:pic>
        <p:nvPicPr>
          <p:cNvPr id="6" name="Grafik 5" descr="Astronot dişi düz dolguyla">
            <a:extLst>
              <a:ext uri="{FF2B5EF4-FFF2-40B4-BE49-F238E27FC236}">
                <a16:creationId xmlns:a16="http://schemas.microsoft.com/office/drawing/2014/main" id="{714046B6-3A4D-4247-AF2D-DB0B8029C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24" y="2322625"/>
            <a:ext cx="509762" cy="50976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AC338BA6-AC06-4E23-9397-B35414DCA2BF}"/>
              </a:ext>
            </a:extLst>
          </p:cNvPr>
          <p:cNvSpPr txBox="1"/>
          <p:nvPr/>
        </p:nvSpPr>
        <p:spPr>
          <a:xfrm>
            <a:off x="1714387" y="3512447"/>
            <a:ext cx="10022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Daha az fırsata sahip hedef gruplarının ihtiyaçları ve bunlarla bağlantılı öğrenme çıktılarındaki farklılıklarla başa çıkma yöntemleri, coğrafi ve </a:t>
            </a:r>
            <a:r>
              <a:rPr lang="tr-T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sosyo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-ekonomik eşitsizlikler</a:t>
            </a:r>
            <a:endParaRPr lang="tr-TR" sz="2000" dirty="0"/>
          </a:p>
        </p:txBody>
      </p:sp>
      <p:pic>
        <p:nvPicPr>
          <p:cNvPr id="9" name="Grafik 8" descr="Astronot dişi düz dolguyla">
            <a:extLst>
              <a:ext uri="{FF2B5EF4-FFF2-40B4-BE49-F238E27FC236}">
                <a16:creationId xmlns:a16="http://schemas.microsoft.com/office/drawing/2014/main" id="{41CCAECF-9387-4019-82DC-61A96A1EC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6346" y="3512447"/>
            <a:ext cx="520539" cy="5205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0" name="Grafik 9" descr="Astronot dişi düz dolguyla">
            <a:extLst>
              <a:ext uri="{FF2B5EF4-FFF2-40B4-BE49-F238E27FC236}">
                <a16:creationId xmlns:a16="http://schemas.microsoft.com/office/drawing/2014/main" id="{48209CD1-A111-4B45-A28B-1A6E141CD0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6348" y="4570761"/>
            <a:ext cx="520539" cy="5205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D62F330D-0EF5-4CF5-880C-79640FDC5B76}"/>
              </a:ext>
            </a:extLst>
          </p:cNvPr>
          <p:cNvSpPr txBox="1"/>
          <p:nvPr/>
        </p:nvSpPr>
        <p:spPr>
          <a:xfrm>
            <a:off x="1714387" y="4570761"/>
            <a:ext cx="10022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Sosyal, etnik, dilbilimsel ve kültürel çeşitlilik; özellikle bölgesel olarak rekabet edebilirliği ve istihdamı daha iyi desteklemek için bölgesel ve yerel bazda yeni yaklaşımlar</a:t>
            </a:r>
            <a:endParaRPr lang="tr-TR" sz="2000" dirty="0"/>
          </a:p>
        </p:txBody>
      </p:sp>
      <p:pic>
        <p:nvPicPr>
          <p:cNvPr id="12" name="Grafik 11" descr="Astronot dişi düz dolguyla">
            <a:extLst>
              <a:ext uri="{FF2B5EF4-FFF2-40B4-BE49-F238E27FC236}">
                <a16:creationId xmlns:a16="http://schemas.microsoft.com/office/drawing/2014/main" id="{8C30C897-9A16-4FD0-B92E-2B42AA4967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6347" y="5629075"/>
            <a:ext cx="520539" cy="52053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520F07F9-32AC-4DE2-ABCF-AB0526A13793}"/>
              </a:ext>
            </a:extLst>
          </p:cNvPr>
          <p:cNvSpPr txBox="1"/>
          <p:nvPr/>
        </p:nvSpPr>
        <p:spPr>
          <a:xfrm>
            <a:off x="1781765" y="5768847"/>
            <a:ext cx="10022747" cy="40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Avrupa Dil etiketi aracılığıyla dil öğreniminde veya öğretiminde mükemmelliğin tanınması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layt Numarası Yer Tutucusu 13">
            <a:extLst>
              <a:ext uri="{FF2B5EF4-FFF2-40B4-BE49-F238E27FC236}">
                <a16:creationId xmlns:a16="http://schemas.microsoft.com/office/drawing/2014/main" id="{14E997A1-FC98-4F88-A8E0-F76C12B0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1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0A1596-E9B3-46D4-9F60-FA25A4BD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71A1A7F-8C2C-43C6-BD47-1BD19F9B2DB6}" type="datetime1">
              <a:rPr lang="tr-TR" smtClean="0"/>
              <a:t>18.04.2021</a:t>
            </a:fld>
            <a:endParaRPr lang="en-US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E7F811F6-7982-4329-9D70-95806091A0C0}"/>
              </a:ext>
            </a:extLst>
          </p:cNvPr>
          <p:cNvSpPr txBox="1"/>
          <p:nvPr/>
        </p:nvSpPr>
        <p:spPr>
          <a:xfrm>
            <a:off x="2108889" y="31153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inerjiye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açık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farklı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alanlarda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veya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diğer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sosyo-ekonomik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sektörlerde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faaliyet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gösteren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kuruluşlar</a:t>
            </a:r>
            <a:endParaRPr lang="tr-TR" sz="2000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50391BAD-EAB1-45DA-A9F3-8BAFD96CA2D9}"/>
              </a:ext>
            </a:extLst>
          </p:cNvPr>
          <p:cNvSpPr txBox="1"/>
          <p:nvPr/>
        </p:nvSpPr>
        <p:spPr>
          <a:xfrm>
            <a:off x="2108889" y="181786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Bütünleşmeye hazır günlük faaliyetlere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dijital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beceriler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dahil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olmak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üzere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iyi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uygulamalar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yeni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yöntemler</a:t>
            </a:r>
            <a:endParaRPr lang="tr-TR" sz="2000" dirty="0"/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17D83C51-C3AA-4813-BD4B-20C27594C42D}"/>
              </a:ext>
            </a:extLst>
          </p:cNvPr>
          <p:cNvSpPr txBox="1"/>
          <p:nvPr/>
        </p:nvSpPr>
        <p:spPr>
          <a:xfrm>
            <a:off x="2108889" y="4332255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rofesyonellerin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stratejik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planlaması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personelin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bireysel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ihtiyaçlar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kurumsal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hedefler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doğrultusunda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geliştirilmesi</a:t>
            </a:r>
            <a:endParaRPr lang="tr-TR" sz="2000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8294BEBB-F8A5-4FA6-9CA8-46E4B0BFA227}"/>
              </a:ext>
            </a:extLst>
          </p:cNvPr>
          <p:cNvSpPr txBox="1"/>
          <p:nvPr/>
        </p:nvSpPr>
        <p:spPr>
          <a:xfrm>
            <a:off x="2108889" y="557480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 /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uluslararası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düzeyde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çalışmak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için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kapasite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profesyonellik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gelişmiş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yönetim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yeterlikleri</a:t>
            </a:r>
            <a:endParaRPr lang="tr-TR" sz="2000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08FB875-8526-46B0-909A-B97E9E651DFF}"/>
              </a:ext>
            </a:extLst>
          </p:cNvPr>
          <p:cNvSpPr txBox="1"/>
          <p:nvPr/>
        </p:nvSpPr>
        <p:spPr>
          <a:xfrm>
            <a:off x="2108889" y="563958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Kurum/kuruluş içinde daha modern, dinamik, kararlı ve profesyonel bir ortam</a:t>
            </a:r>
            <a:endParaRPr lang="tr-TR" sz="2000" dirty="0"/>
          </a:p>
        </p:txBody>
      </p:sp>
      <p:pic>
        <p:nvPicPr>
          <p:cNvPr id="18" name="Grafik 17" descr="Astronot dişi düz dolguyla">
            <a:extLst>
              <a:ext uri="{FF2B5EF4-FFF2-40B4-BE49-F238E27FC236}">
                <a16:creationId xmlns:a16="http://schemas.microsoft.com/office/drawing/2014/main" id="{C100C9C1-FF98-4D04-907C-647847970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905" y="491042"/>
            <a:ext cx="746599" cy="7465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9" name="Grafik 18" descr="Astronot dişi düz dolguyla">
            <a:extLst>
              <a:ext uri="{FF2B5EF4-FFF2-40B4-BE49-F238E27FC236}">
                <a16:creationId xmlns:a16="http://schemas.microsoft.com/office/drawing/2014/main" id="{F525ECE8-757E-4BD8-AF66-691A80CDF0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7104" y="1793493"/>
            <a:ext cx="746599" cy="7465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0" name="Grafik 19" descr="Astronot dişi düz dolguyla">
            <a:extLst>
              <a:ext uri="{FF2B5EF4-FFF2-40B4-BE49-F238E27FC236}">
                <a16:creationId xmlns:a16="http://schemas.microsoft.com/office/drawing/2014/main" id="{1079A883-0C2D-41C2-8278-5B4B1848C8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6462" y="3095944"/>
            <a:ext cx="746599" cy="7465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1" name="Grafik 20" descr="Astronot dişi düz dolguyla">
            <a:extLst>
              <a:ext uri="{FF2B5EF4-FFF2-40B4-BE49-F238E27FC236}">
                <a16:creationId xmlns:a16="http://schemas.microsoft.com/office/drawing/2014/main" id="{FDF884F9-C4F6-4F90-8327-5B7EC99CF6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7103" y="4262675"/>
            <a:ext cx="746599" cy="746599"/>
          </a:xfrm>
          <a:prstGeom prst="rect">
            <a:avLst/>
          </a:prstGeom>
        </p:spPr>
      </p:pic>
      <p:pic>
        <p:nvPicPr>
          <p:cNvPr id="22" name="Grafik 21" descr="Astronot dişi düz dolguyla">
            <a:extLst>
              <a:ext uri="{FF2B5EF4-FFF2-40B4-BE49-F238E27FC236}">
                <a16:creationId xmlns:a16="http://schemas.microsoft.com/office/drawing/2014/main" id="{109C132E-78CC-4599-A33C-D22B948B76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6459" y="5574804"/>
            <a:ext cx="707886" cy="70788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3" name="Slayt Numarası Yer Tutucusu 22">
            <a:extLst>
              <a:ext uri="{FF2B5EF4-FFF2-40B4-BE49-F238E27FC236}">
                <a16:creationId xmlns:a16="http://schemas.microsoft.com/office/drawing/2014/main" id="{5DD74C3D-B3D8-4DAE-84EF-2C793D75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E3F745-DE50-42F4-B664-DC6E9453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58B99E-1865-46BB-A824-04165A04CCA7}" type="datetime1">
              <a:rPr lang="tr-TR" smtClean="0"/>
              <a:t>18.04.2021</a:t>
            </a:fld>
            <a:endParaRPr lang="en-US" dirty="0"/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C199615B-B9D3-4064-8097-A471F83F9613}"/>
              </a:ext>
            </a:extLst>
          </p:cNvPr>
          <p:cNvSpPr txBox="1"/>
          <p:nvPr/>
        </p:nvSpPr>
        <p:spPr>
          <a:xfrm>
            <a:off x="1971672" y="451513"/>
            <a:ext cx="8069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luslararsılaşma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stratejileri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diğer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ülkelerden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ortaklarla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güçlendirilmiş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iş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birliği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eğitim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öğretim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gençlik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diğer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sosyo-ekonomik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sektörler</a:t>
            </a:r>
            <a:endParaRPr lang="tr-TR" sz="20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B487551-33A4-4360-92F4-9D86BFDEBEA6}"/>
              </a:ext>
            </a:extLst>
          </p:cNvPr>
          <p:cNvSpPr txBox="1"/>
          <p:nvPr/>
        </p:nvSpPr>
        <p:spPr>
          <a:xfrm>
            <a:off x="2027598" y="1815902"/>
            <a:ext cx="8682606" cy="40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fiziksel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aktivite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ilgili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farkındalık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9D5546D-A8C1-4485-B14E-54C2A72CAB14}"/>
              </a:ext>
            </a:extLst>
          </p:cNvPr>
          <p:cNvSpPr txBox="1"/>
          <p:nvPr/>
        </p:nvSpPr>
        <p:spPr>
          <a:xfrm>
            <a:off x="1971672" y="2950021"/>
            <a:ext cx="8682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Sporun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sosyal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içermenin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fırsat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eşitliğinin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sağlıklı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yaşam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tarzının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teşvik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edilmesindeki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rolü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konusunda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farkındalık</a:t>
            </a:r>
            <a:endParaRPr lang="tr-TR" sz="2000" dirty="0"/>
          </a:p>
        </p:txBody>
      </p:sp>
      <p:pic>
        <p:nvPicPr>
          <p:cNvPr id="22" name="Grafik 21" descr="Astronot dişi düz dolguyla">
            <a:extLst>
              <a:ext uri="{FF2B5EF4-FFF2-40B4-BE49-F238E27FC236}">
                <a16:creationId xmlns:a16="http://schemas.microsoft.com/office/drawing/2014/main" id="{BCB0CE3C-D0A9-48A4-AC06-8D404624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701" y="379266"/>
            <a:ext cx="746599" cy="746599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23" name="Grafik 22" descr="Astronot dişi düz dolguyla">
            <a:extLst>
              <a:ext uri="{FF2B5EF4-FFF2-40B4-BE49-F238E27FC236}">
                <a16:creationId xmlns:a16="http://schemas.microsoft.com/office/drawing/2014/main" id="{252C33AA-B68D-469F-B683-F2CD0C92E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592" y="1645287"/>
            <a:ext cx="746599" cy="746599"/>
          </a:xfrm>
          <a:prstGeom prst="rect">
            <a:avLst/>
          </a:prstGeom>
        </p:spPr>
      </p:pic>
      <p:pic>
        <p:nvPicPr>
          <p:cNvPr id="24" name="Grafik 23" descr="Astronot dişi düz dolguyla">
            <a:extLst>
              <a:ext uri="{FF2B5EF4-FFF2-40B4-BE49-F238E27FC236}">
                <a16:creationId xmlns:a16="http://schemas.microsoft.com/office/drawing/2014/main" id="{F41EA2FF-CB1C-482A-823B-224B19BF84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4701" y="2911308"/>
            <a:ext cx="746599" cy="746599"/>
          </a:xfrm>
          <a:prstGeom prst="rect">
            <a:avLst/>
          </a:prstGeom>
        </p:spPr>
      </p:pic>
      <p:sp>
        <p:nvSpPr>
          <p:cNvPr id="27" name="Slayt Numarası Yer Tutucusu 26">
            <a:extLst>
              <a:ext uri="{FF2B5EF4-FFF2-40B4-BE49-F238E27FC236}">
                <a16:creationId xmlns:a16="http://schemas.microsoft.com/office/drawing/2014/main" id="{C4478C04-C66F-4F8B-A53B-E5943549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7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90C02F-B957-419F-9F2B-5F805FBB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1216"/>
            <a:ext cx="4395180" cy="63205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İŞBİRLİĞİ ORTAKLIKLARI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7397FC-6C8F-40CA-8801-91D18701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9037"/>
            <a:ext cx="8596668" cy="4732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Bu eylem, sadece katılımcı kuruluşların uluslararası işbirliği konusunda deneyim kazanmalarına ve kapasiteleri değil, aynı zamanda yüksek kaliteli yenilikçi çıktılar üretmelerine katkı sağlar.</a:t>
            </a:r>
          </a:p>
          <a:p>
            <a:pPr marL="0" indent="0">
              <a:buNone/>
            </a:pPr>
            <a:r>
              <a:rPr lang="tr-TR" sz="2800" dirty="0"/>
              <a:t>Bu mantığa dayanarak, kuruluşlara birlikte çalışmaları, öğrenmeleri ve büyümeleri için iki tür ortaklık sunulur:</a:t>
            </a:r>
          </a:p>
          <a:p>
            <a:r>
              <a:rPr lang="tr-TR" sz="2800" dirty="0"/>
              <a:t>	İşbirliği Ortaklıkları</a:t>
            </a:r>
          </a:p>
          <a:p>
            <a:r>
              <a:rPr lang="tr-TR" sz="2800" dirty="0"/>
              <a:t>	Küçük Ölçekli Ortaklıklar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789487-151A-430D-A547-561A2AED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747A7A7-7E4B-4976-8D8F-DFA93392DBF8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BFEAA9F-6212-4B98-9F48-B9317B95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7A54E0-7E9B-4FE4-A449-530DB6B7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8568"/>
          </a:xfrm>
        </p:spPr>
        <p:txBody>
          <a:bodyPr>
            <a:normAutofit/>
          </a:bodyPr>
          <a:lstStyle/>
          <a:p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İşbirliği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Ortakliklari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Tarafindan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Hangi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Faaliyetler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Gerçekleştirilmektedi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?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1EB906-6B95-424F-A293-93806A2E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7676"/>
            <a:ext cx="8967180" cy="466825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r-TR" sz="2800" b="1" dirty="0"/>
              <a:t>Proje yönetimi: </a:t>
            </a:r>
            <a:r>
              <a:rPr lang="tr-TR" sz="2800" dirty="0"/>
              <a:t>Yeterli planlama, uygulama ve takibi sağlamak için gerekli faaliyetler; bu aşamada faaliyetler kurumsal ve idari görevleri, ortaklıktaki iletişim kanallarını, katılımcıların hazırlanmasını, takibini, planlanan sanal toplantıları</a:t>
            </a:r>
          </a:p>
          <a:p>
            <a:r>
              <a:rPr lang="tr-TR" sz="2800" b="1" dirty="0"/>
              <a:t>Uygulama faaliyetleri: </a:t>
            </a:r>
            <a:r>
              <a:rPr lang="tr-TR" sz="2800" dirty="0"/>
              <a:t>uygulama örneği değişimleri ve sonuç geliştirmek için ağ oluşturma etkinliklerini, toplantıları, çalışma oturumlarını içerir. Bu faaliyetler aynı zamanda personelin ve öğrenicilerin katılımını da içerebilir (katılım, proje hedeflerine ulaşılmasına katkıda bulunur).</a:t>
            </a:r>
          </a:p>
          <a:p>
            <a:r>
              <a:rPr lang="tr-TR" sz="2800" b="1" dirty="0"/>
              <a:t>Paylaşım ve tanıtım faaliyetleri: </a:t>
            </a:r>
            <a:r>
              <a:rPr lang="tr-TR" sz="2800" dirty="0"/>
              <a:t>Paylaşmayı ve açıklamayı amaçlayan konferanslar, proje sonuçlarının ve çıktılarının paylaşımı.</a:t>
            </a: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F1C6D6-1882-44B2-8A6E-46FF69E1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210ACB-9E00-4401-BE19-1DC3AF92F554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C06B0F0-6920-40D4-8738-F2C3B62E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2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2D4D2D-2605-411E-9955-0F99D2B4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2021'de, işbirliği için ortaklıklar aşağıdaki öncelik alanlarından bir veya daha fazlasını ele almalıdır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AD5EC1-163E-4FA4-9A09-08A183BC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07083C7-D80C-4570-A64C-A7A19FD652E4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7F5C7F6-7026-4272-B3BD-52C8899735B9}"/>
              </a:ext>
            </a:extLst>
          </p:cNvPr>
          <p:cNvSpPr txBox="1"/>
          <p:nvPr/>
        </p:nvSpPr>
        <p:spPr>
          <a:xfrm>
            <a:off x="279134" y="2874523"/>
            <a:ext cx="9500135" cy="966803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değerler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sivil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katılım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aktif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vatandaşlığı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destekleyecek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boyu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öğrenmede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sosyal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kültürlerarası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yetkinliklerin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gelişimini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eleştirel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düşünme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okuryazarlığını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teşvik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edecek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F36AFEB3-AD78-4C09-8DB1-CE0B5267F111}"/>
              </a:ext>
            </a:extLst>
          </p:cNvPr>
          <p:cNvSpPr txBox="1"/>
          <p:nvPr/>
        </p:nvSpPr>
        <p:spPr>
          <a:xfrm>
            <a:off x="279134" y="4840144"/>
            <a:ext cx="9500135" cy="374077"/>
          </a:xfrm>
          <a:prstGeom prst="rect">
            <a:avLst/>
          </a:prstGeom>
          <a:solidFill>
            <a:schemeClr val="accent1">
              <a:lumMod val="20000"/>
              <a:lumOff val="80000"/>
              <a:alpha val="28000"/>
            </a:schemeClr>
          </a:solidFill>
          <a:ln w="317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Çevre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iklim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değişikliğine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karşı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mücadele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4F9988DA-E330-4C29-A05F-78CA7D5AE0EF}"/>
              </a:ext>
            </a:extLst>
          </p:cNvPr>
          <p:cNvSpPr txBox="1"/>
          <p:nvPr/>
        </p:nvSpPr>
        <p:spPr>
          <a:xfrm>
            <a:off x="279134" y="4005515"/>
            <a:ext cx="9480883" cy="670440"/>
          </a:xfrm>
          <a:prstGeom prst="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Dijital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hazırlığın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dayanıklılığın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kapasitenin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geliştirilmesi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yoluyla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dijital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dönüşümü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almak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022EABF7-D6CB-495F-BE36-DBDE429C57BC}"/>
              </a:ext>
            </a:extLst>
          </p:cNvPr>
          <p:cNvSpPr txBox="1"/>
          <p:nvPr/>
        </p:nvSpPr>
        <p:spPr>
          <a:xfrm>
            <a:off x="279134" y="2094589"/>
            <a:ext cx="9500135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gençlik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sporun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alanlarında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kapsayıcılık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çeşitlilik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E6982C6B-AC37-4247-9D2E-B5031FF7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C7D7DF-FAED-417D-AC32-2B66BAA2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SEKTÖRE ÖZEL ÖNCELİKLER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YÜKSEKÖĞRETİM ALANINDAKİ ÖNCELİKLER</a:t>
            </a:r>
            <a:b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64722-4A1A-470C-A988-DB35DEAE4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Birbirine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bağlı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sistemlerini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teşvik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Yenilikçi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uygulamalarını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teşvik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etmek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STEM /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STEAM'in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geliştirilmesi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özellikle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kadınların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STEM'e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katılımı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beceri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geliştirmede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mükemmelliği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ödüllendirmek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Kapsayıcı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sistemleri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oluşturmak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sektörünün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dijital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becerilerin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desteklemek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6BF669-4C4A-464B-804C-F223D52B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CC3DF67-35F2-4304-B99C-0ACF3A42BFF3}" type="datetime1">
              <a:rPr lang="tr-TR" smtClean="0"/>
              <a:t>18.04.2021</a:t>
            </a:fld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2B579F7-0DA6-4135-BA8A-54D363DF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158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TM02900688[[fn=Model]]</Template>
  <TotalTime>245</TotalTime>
  <Words>1204</Words>
  <Application>Microsoft Office PowerPoint</Application>
  <PresentationFormat>Geniş ekran</PresentationFormat>
  <Paragraphs>154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Yüzeyler</vt:lpstr>
      <vt:lpstr>ANA EYLEM 2: KURUM VE KURULUŞLAR ARASINDA İŞBİRLİĞİ KA2</vt:lpstr>
      <vt:lpstr>KA2 AŞAĞIDAKİLERİ DESTEKLER</vt:lpstr>
      <vt:lpstr>PowerPoint Sunusu</vt:lpstr>
      <vt:lpstr>PowerPoint Sunusu</vt:lpstr>
      <vt:lpstr>PowerPoint Sunusu</vt:lpstr>
      <vt:lpstr>İŞBİRLİĞİ ORTAKLIKLARI </vt:lpstr>
      <vt:lpstr>İşbirliği Ortakliklari Tarafindan Hangi Faaliyetler Gerçekleştirilmektedir ?</vt:lpstr>
      <vt:lpstr>2021'de, işbirliği için ortaklıklar aşağıdaki öncelik alanlarından bir veya daha fazlasını ele almalıdır</vt:lpstr>
      <vt:lpstr>SEKTÖRE ÖZEL ÖNCELİKLER YÜKSEKÖĞRETİM ALANINDAKİ ÖNCELİKLER </vt:lpstr>
      <vt:lpstr>Okul Eğitimi Alanında Verilecek Öncelikler</vt:lpstr>
      <vt:lpstr>PowerPoint Sunusu</vt:lpstr>
      <vt:lpstr>Mesleki eğitim ve öğretim alanında (hem başlangıç hem de sürekli), aşağıdakilere öncelik verilecektir</vt:lpstr>
      <vt:lpstr>Yetişkin eğitimi alanındaki öncelikler</vt:lpstr>
      <vt:lpstr>İŞBİRLİĞİ ORTAKLIKLARINA KİMLER BAŞVURABİLİR? </vt:lpstr>
      <vt:lpstr>DEĞERLENDİRME ÖLÇÜTLERİ </vt:lpstr>
      <vt:lpstr>KÜÇÜK ÖLÇEKLİ ORTAKLIKLAR </vt:lpstr>
      <vt:lpstr>EYLEMİN AMAÇLARI </vt:lpstr>
      <vt:lpstr>KİMLER BAŞVURABİLİR? </vt:lpstr>
      <vt:lpstr>Küçük ölçekli bir Ortaklık projesi dört aşamadan oluşur</vt:lpstr>
      <vt:lpstr>DEĞERLENDİRME ÖLÇÜTLERİ </vt:lpstr>
      <vt:lpstr>DİNLEDİĞİNİZ İÇİN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EYLEM 2: KURUM VE KURULUŞLAR ARASINDA İŞBİRLİĞİ KA2</dc:title>
  <dc:creator>Umut I�IK</dc:creator>
  <cp:lastModifiedBy>Umut I�IK</cp:lastModifiedBy>
  <cp:revision>17</cp:revision>
  <dcterms:created xsi:type="dcterms:W3CDTF">2021-04-18T11:57:56Z</dcterms:created>
  <dcterms:modified xsi:type="dcterms:W3CDTF">2021-04-18T16:03:11Z</dcterms:modified>
</cp:coreProperties>
</file>